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Mukta Mahee"/>
      <p:regular r:id="rId33"/>
      <p:bold r:id="rId34"/>
    </p:embeddedFont>
    <p:embeddedFont>
      <p:font typeface="Mukta Mahee ExtraBold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h4urjIbftpJiOYpwZ8HX8BbPp3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MuktaMahee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35" Type="http://schemas.openxmlformats.org/officeDocument/2006/relationships/font" Target="fonts/MuktaMaheeExtraBold-bold.fntdata"/><Relationship Id="rId12" Type="http://schemas.openxmlformats.org/officeDocument/2006/relationships/slide" Target="slides/slide6.xml"/><Relationship Id="rId34" Type="http://schemas.openxmlformats.org/officeDocument/2006/relationships/font" Target="fonts/MuktaMahee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sli.do/event/25uc4ZUb4VR7b8pHdF8WpG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">
                <a:solidFill>
                  <a:schemeClr val="dk1"/>
                </a:solidFill>
                <a:highlight>
                  <a:srgbClr val="FF99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20" name="Google Shape;2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05389c51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1e05389c51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05389c51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e05389c51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e05389c51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1e05389c51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e05389c51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1e05389c51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e05389c51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e05389c51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05389c51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1e05389c51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e05389c51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1e05389c51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e05389c51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1e05389c51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e05389c51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1e05389c51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 : </a:t>
            </a:r>
            <a:r>
              <a:rPr lang="cs" u="sng">
                <a:solidFill>
                  <a:schemeClr val="hlink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https://app.sli.do/event/25uc4ZUb4VR7b8pHdF8WpG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#UN140.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</a:t>
            </a:r>
            <a:r>
              <a:rPr lang="cs">
                <a:solidFill>
                  <a:schemeClr val="dk1"/>
                </a:solidFill>
              </a:rPr>
              <a:t>https://app.sli.do/event/25uc4ZUb4VR7b8pHdF8WpG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…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05389c5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e05389c5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e05389c51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1e05389c51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13" name="Google Shape;13;p13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14" name="Google Shape;14;p13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15" name="Google Shape;15;p13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156" name="Google Shape;1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7" name="Google Shape;20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9" name="Google Shape;17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0" name="Google Shape;1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hyperlink" Target="https://app.sli.do/event/jKJzwwERpPsSLJP1UxprJq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hyperlink" Target="https://app.sli.do/event/jKJzwwERpPsSLJP1UxprJq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Lektor: Michal Kniha</a:t>
            </a:r>
            <a:b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Moderátor: Anna Stromšíková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05389c51b_0_35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s" sz="3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Tělo</a:t>
            </a:r>
            <a:r>
              <a:rPr lang="cs" sz="3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Mysl Emoce</a:t>
            </a:r>
            <a:endParaRPr sz="3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e05389c51b_0_35"/>
          <p:cNvSpPr txBox="1"/>
          <p:nvPr/>
        </p:nvSpPr>
        <p:spPr>
          <a:xfrm>
            <a:off x="4624475" y="731350"/>
            <a:ext cx="4310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g1e05389c51b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650" y="796925"/>
            <a:ext cx="4080061" cy="33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e05389c51b_0_35"/>
          <p:cNvSpPr txBox="1"/>
          <p:nvPr/>
        </p:nvSpPr>
        <p:spPr>
          <a:xfrm>
            <a:off x="1047375" y="26643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e05389c51b_0_35"/>
          <p:cNvSpPr txBox="1"/>
          <p:nvPr/>
        </p:nvSpPr>
        <p:spPr>
          <a:xfrm>
            <a:off x="214175" y="1775600"/>
            <a:ext cx="4254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cs"/>
              <a:t>všechny složky propojené, vzájemně se ovliňují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cs"/>
              <a:t>v klidu jsou nám dostupně, v krizi se to mění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cs"/>
              <a:t>pokud je hodně emocí mohou být tělo a mysl “nedostupné”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e05389c51b_0_44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s" sz="3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Tělo Mysl Emoce</a:t>
            </a:r>
            <a:endParaRPr sz="3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e05389c51b_0_44"/>
          <p:cNvSpPr txBox="1"/>
          <p:nvPr/>
        </p:nvSpPr>
        <p:spPr>
          <a:xfrm>
            <a:off x="4624475" y="731350"/>
            <a:ext cx="4310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e05389c51b_0_44"/>
          <p:cNvSpPr txBox="1"/>
          <p:nvPr/>
        </p:nvSpPr>
        <p:spPr>
          <a:xfrm>
            <a:off x="1047375" y="26643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e05389c51b_0_44"/>
          <p:cNvSpPr txBox="1"/>
          <p:nvPr/>
        </p:nvSpPr>
        <p:spPr>
          <a:xfrm>
            <a:off x="214175" y="1775600"/>
            <a:ext cx="4254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cs"/>
              <a:t>všechny složky propojené, vzájemně se ovliňují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cs"/>
              <a:t>v klidu jsou nám dostupně, v krizi se to mění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lang="cs"/>
              <a:t>pokud je hodně emocí mohou být tělo a mysl “nedostupné” nebo oslabené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g1e05389c51b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475" y="852124"/>
            <a:ext cx="4310401" cy="3165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e05389c51b_0_53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Emoce v těle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1e05389c51b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275" y="1191525"/>
            <a:ext cx="6800226" cy="30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05389c51b_0_58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Jak s nimi pracovat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1e05389c51b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775" y="1384175"/>
            <a:ext cx="6141399" cy="31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e05389c51b_0_63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Jak s nimi pracovat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1e05389c51b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750" y="1399922"/>
            <a:ext cx="6328774" cy="31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e05389c51b_0_67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Jak s nimi pracovat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1e05389c51b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25" y="1292000"/>
            <a:ext cx="6176300" cy="29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e05389c51b_0_74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Jak s nimi pracovat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1e05389c51b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599" y="1290550"/>
            <a:ext cx="6320625" cy="3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e05389c51b_0_81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Co pomáhá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e05389c51b_0_81"/>
          <p:cNvSpPr txBox="1"/>
          <p:nvPr/>
        </p:nvSpPr>
        <p:spPr>
          <a:xfrm>
            <a:off x="514125" y="1175700"/>
            <a:ext cx="6476700" cy="26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Práce s vlastním prožíváním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Rozlišovat emoci a projev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Reflexe (zrcadlení)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Pojmenování emocí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Legalizace a normalizace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Pochopení a porozumění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Prostor, ventilace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Nabízení alternativního projevu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Práce s tělem, uzemňování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Práce s dechem a tenzí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"/>
              <a:t>Škálování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e05389c51b_0_105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s" sz="3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 nepomáhá?</a:t>
            </a:r>
            <a:endParaRPr sz="39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e05389c51b_0_105"/>
          <p:cNvSpPr txBox="1"/>
          <p:nvPr/>
        </p:nvSpPr>
        <p:spPr>
          <a:xfrm>
            <a:off x="4624475" y="731350"/>
            <a:ext cx="43104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e05389c51b_0_105"/>
          <p:cNvSpPr txBox="1"/>
          <p:nvPr/>
        </p:nvSpPr>
        <p:spPr>
          <a:xfrm>
            <a:off x="1047375" y="26643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e05389c51b_0_105"/>
          <p:cNvSpPr txBox="1"/>
          <p:nvPr/>
        </p:nvSpPr>
        <p:spPr>
          <a:xfrm>
            <a:off x="214175" y="1775600"/>
            <a:ext cx="425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Blokované a nevyjádřené emoce spojené s bezmocí vytváří trauma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e05389c51b_0_105"/>
          <p:cNvSpPr txBox="1"/>
          <p:nvPr/>
        </p:nvSpPr>
        <p:spPr>
          <a:xfrm>
            <a:off x="4913325" y="853550"/>
            <a:ext cx="3899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Bagatelizace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Zaviňování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Popírání emocí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Vyhrožování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Vysmívání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Zakazování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cs"/>
              <a:t>Otázka „Proč“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"/>
          <p:cNvSpPr txBox="1"/>
          <p:nvPr/>
        </p:nvSpPr>
        <p:spPr>
          <a:xfrm>
            <a:off x="191975" y="431400"/>
            <a:ext cx="8520600" cy="5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Barrett, L. F., Mesquita, B., &amp; Gendron, M. (2011). Context in Emotion Perception. Psychological Science , 20 (5)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Bowlby, J. (1969). Attachment. New York: Basic Books.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Cacioppo, J. T., Berntson, G. G., Poehlmann, K. M., Larsen, G. G., &amp; Ito, T. A. (2000). The</a:t>
            </a:r>
            <a:endParaRPr sz="1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psychophysiology of emotion. V R. Lewis, &amp; J. M. Haviland-Jones, Handbook of Emotions. New York: Guilford.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Caron, R. F., Caron, A. J., &amp; Myers, R. S. (1985). Do infants emotional expressions in static faces? Child Development.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Carstensen, L. L., Isaacowitz, D. M., &amp; Charles, S. T. (1999). Taking time seriously: A theory</a:t>
            </a:r>
            <a:endParaRPr sz="1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/>
              <a:t>of socioemotional selectivity. American Psychologist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Ekman, P. (1999). Basic emotions. V T. Dalgleish, &amp; M. J. Power, Handbook of cognition and emotion. New York: Wiley.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Frank, R. H. (1988). Passions within reason. New York: Norton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Frijda, N. (1986). The Emotions. Cambridge, England: Cambridge University Press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Izard, C. E. (2011). Forms and functions of emotions: Matters of emotion–cognition interactions. Emotion Review.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Keltner, D., Sauter, D., Tracy, J., &amp; Cowen, A. (2019). Emotional Expression: Advances in Basic Emotion Theory. Journal of Nonverbal Behavior , 43 (2)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Langmeier, J., Krejčířová D.(2006) Vývojová psychologie, Grada, Praha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Levenson, R. W., Ekman, P., &amp; Friesen, W. V. (1990). Voluntary Facial Action Generates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Emotion-Specific Autonomic Nervous System Activity. Psychophysiology , 27 (6),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Nákonečný, M.(2012).Lidské emoce,. Triton: Praha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Nekovářová et.al in  Horáček, Kesner, Hoschl, Španiel et.a.(2016) Mozek a jeho člověk, Mysl a její nemoc, Galén, Praha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Oatley, K., &amp; Jenkins, J. M. (1996). Understanding emotions. Oxford, UK: Blackwell.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Říčan, P. (2014). Cesta životem, (3.vyd.), Portál. Praha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Siegel, D. (2016). Rozbouřený mozek, Triton, Praha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Townsend, J. (2009). Hranice a dospívající, Návrat domů: Praha 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cs" sz="1000"/>
              <a:t>Vodáčková, D. (2002).Krizová intervence. Portál. Praha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#UN140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i="0" lang="cs" sz="4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i="0" sz="4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352" name="Google Shape;352;p8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3000" u="sng" cap="none" strike="noStrike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i="0" lang="cs" sz="3000" u="none" cap="none" strike="noStrike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#UN140</a:t>
            </a:r>
            <a:endParaRPr b="1" i="0" sz="3000" u="none" cap="none" strike="noStrike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Michal Kniha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s" sz="1800" u="none" cap="none" strike="noStrike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 </a:t>
            </a:r>
            <a:r>
              <a:rPr lang="cs" sz="1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www.michalkniha.cz</a:t>
            </a:r>
            <a:endParaRPr b="0" i="0" sz="18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243275" y="17352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  <a:latin typeface="Mukta Mahee"/>
                <a:ea typeface="Mukta Mahee"/>
                <a:cs typeface="Mukta Mahee"/>
                <a:sym typeface="Mukta Mahee"/>
              </a:rPr>
              <a:t>Terapeut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Mediátor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Krizový intervent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kta Mahee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  <a:latin typeface="Mukta Mahee"/>
                <a:ea typeface="Mukta Mahee"/>
                <a:cs typeface="Mukta Mahee"/>
                <a:sym typeface="Mukta Mahee"/>
              </a:rPr>
              <a:t>Lektor</a:t>
            </a:r>
            <a:endParaRPr b="0" i="0" sz="1500" u="none" cap="none" strike="noStrike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1" i="0" sz="15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1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Michal Kniha</a:t>
            </a:r>
            <a:endParaRPr b="1" i="0" sz="3200" u="none" cap="none" strike="noStrike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5329400" y="681675"/>
            <a:ext cx="286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000000"/>
                </a:solidFill>
              </a:rPr>
              <a:t>Zde prosím vložte svoje foto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id="237" name="Google Shape;23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4950" y="1249750"/>
            <a:ext cx="1471800" cy="220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cs" sz="39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Čemu se budu dnes věnovat?</a:t>
            </a:r>
            <a:endParaRPr b="1" i="0" sz="3900" u="none" cap="none" strike="noStrike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833300" y="1221225"/>
            <a:ext cx="68388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 to jsou emoce?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fungují?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se vyvíjejí?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s nimi pracovat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Co jsou emoce?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Vrozené děje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Projevují se v těle i v mysli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Ovlivňují vztahy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Vnitřní motivátor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Nositel informace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Nástroj komunikace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➢"/>
            </a:pPr>
            <a:r>
              <a:t/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s" sz="3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Základní emoce</a:t>
            </a:r>
            <a:endParaRPr i="0" sz="3900" u="none" cap="none" strike="noStrike">
              <a:solidFill>
                <a:schemeClr val="accent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54" name="Google Shape;254;p6"/>
          <p:cNvSpPr txBox="1"/>
          <p:nvPr/>
        </p:nvSpPr>
        <p:spPr>
          <a:xfrm>
            <a:off x="319225" y="2010750"/>
            <a:ext cx="40452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strach 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hněv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radost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 smutek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důvěra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znechucení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 očekávání a překvapení</a:t>
            </a:r>
            <a:endParaRPr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200" y="654500"/>
            <a:ext cx="3488675" cy="31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Základní emoce pod lupou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strach 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nebezpečí          únik</a:t>
            </a:r>
            <a:r>
              <a:rPr lang="c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hněv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	překážka, nepřítel          útok, agrese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radost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	zisk, úspěch           uvolnění, úsměv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smutek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	ztráta, neúspěch         pláč, apatie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důvěra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	přátelství přímé jednání            spoleh na druhého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znechucení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	nepříjemná věc či situace          odstranění zdroje, únik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7"/>
          <p:cNvCxnSpPr/>
          <p:nvPr/>
        </p:nvCxnSpPr>
        <p:spPr>
          <a:xfrm flipH="1" rot="10800000">
            <a:off x="1825000" y="1475675"/>
            <a:ext cx="433200" cy="11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62" name="Google Shape;262;p7"/>
          <p:cNvCxnSpPr/>
          <p:nvPr/>
        </p:nvCxnSpPr>
        <p:spPr>
          <a:xfrm flipH="1" rot="10800000">
            <a:off x="2580425" y="2061425"/>
            <a:ext cx="408000" cy="3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63" name="Google Shape;263;p7"/>
          <p:cNvCxnSpPr/>
          <p:nvPr/>
        </p:nvCxnSpPr>
        <p:spPr>
          <a:xfrm flipH="1" rot="10800000">
            <a:off x="2050175" y="2624850"/>
            <a:ext cx="408000" cy="3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64" name="Google Shape;264;p7"/>
          <p:cNvCxnSpPr/>
          <p:nvPr/>
        </p:nvCxnSpPr>
        <p:spPr>
          <a:xfrm flipH="1" rot="10800000">
            <a:off x="2458175" y="3221625"/>
            <a:ext cx="408000" cy="3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65" name="Google Shape;265;p7"/>
          <p:cNvCxnSpPr/>
          <p:nvPr/>
        </p:nvCxnSpPr>
        <p:spPr>
          <a:xfrm flipH="1" rot="10800000">
            <a:off x="3215375" y="3818400"/>
            <a:ext cx="408000" cy="3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  <p:cxnSp>
        <p:nvCxnSpPr>
          <p:cNvPr id="266" name="Google Shape;266;p7"/>
          <p:cNvCxnSpPr/>
          <p:nvPr/>
        </p:nvCxnSpPr>
        <p:spPr>
          <a:xfrm flipH="1" rot="10800000">
            <a:off x="3323350" y="4392950"/>
            <a:ext cx="408000" cy="3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05389c51b_0_17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cs" sz="3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Vývoj emocí</a:t>
            </a:r>
            <a:endParaRPr i="0" sz="3900" u="none" cap="none" strike="noStrike">
              <a:solidFill>
                <a:schemeClr val="accent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72" name="Google Shape;272;g1e05389c51b_0_17"/>
          <p:cNvSpPr txBox="1"/>
          <p:nvPr/>
        </p:nvSpPr>
        <p:spPr>
          <a:xfrm>
            <a:off x="319225" y="2010750"/>
            <a:ext cx="4045200" cy="2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od jednoduchých ke složitým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od bezmoci k regulaci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od závislosti k autonomii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od jednoho projevu k celé škále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e05389c51b_0_17"/>
          <p:cNvSpPr txBox="1"/>
          <p:nvPr/>
        </p:nvSpPr>
        <p:spPr>
          <a:xfrm>
            <a:off x="4624475" y="731350"/>
            <a:ext cx="43104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„Děti se rodí neschopné regulovat emoce. Tolerance a regulace emocí je schopnost, která se v dětství rozvíjí pomalu, stejně jako mluvení, chůze, čtení a navazování přátelství. Děti musí být rodičem opakované účinně </a:t>
            </a:r>
            <a:r>
              <a:rPr lang="cs">
                <a:solidFill>
                  <a:schemeClr val="lt1"/>
                </a:solidFill>
              </a:rPr>
              <a:t>konejšeny</a:t>
            </a:r>
            <a:r>
              <a:rPr lang="cs">
                <a:solidFill>
                  <a:schemeClr val="lt1"/>
                </a:solidFill>
              </a:rPr>
              <a:t>, aby se u nich naplno rozvinula schopnost efektivně regulovat své emoce.“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 					Rachel Samson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e05389c51b_0_25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" sz="3900">
                <a:latin typeface="Calibri"/>
                <a:ea typeface="Calibri"/>
                <a:cs typeface="Calibri"/>
                <a:sym typeface="Calibri"/>
              </a:rPr>
              <a:t>Dle vývojových etap</a:t>
            </a:r>
            <a:endParaRPr sz="3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Prenatální a novorozenecké období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líbí x nelíbí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Batolecí období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	základní emoce, omezené možnosti, plná závislost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Předškolní věk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 	pojmenovávání, přitomn a vina, strud, empatie, černobíle vidění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Mladší školní věk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	rychlý nástup emocí, potřeba regulace v krizi, zklidní se často 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samo či stačí vrstevník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Puberta a dospívání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>
                <a:latin typeface="Calibri"/>
                <a:ea typeface="Calibri"/>
                <a:cs typeface="Calibri"/>
                <a:sym typeface="Calibri"/>
              </a:rPr>
              <a:t>	hlavní je přežít, velké změny a výkyvy, hodně stresu, konflikty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