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2" r:id="rId23"/>
    <p:sldId id="283" r:id="rId24"/>
    <p:sldId id="284" r:id="rId25"/>
    <p:sldId id="285" r:id="rId26"/>
    <p:sldId id="287" r:id="rId27"/>
    <p:sldId id="289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5" r:id="rId40"/>
    <p:sldId id="306" r:id="rId41"/>
    <p:sldId id="307" r:id="rId42"/>
    <p:sldId id="310" r:id="rId43"/>
    <p:sldId id="313" r:id="rId44"/>
    <p:sldId id="314" r:id="rId45"/>
    <p:sldId id="315" r:id="rId46"/>
    <p:sldId id="316" r:id="rId47"/>
    <p:sldId id="331" r:id="rId48"/>
    <p:sldId id="332" r:id="rId49"/>
    <p:sldId id="333" r:id="rId50"/>
    <p:sldId id="334" r:id="rId51"/>
    <p:sldId id="335" r:id="rId52"/>
    <p:sldId id="336" r:id="rId53"/>
  </p:sldIdLst>
  <p:sldSz cx="9144000" cy="5143500" type="screen16x9"/>
  <p:notesSz cx="6858000" cy="9144000"/>
  <p:embeddedFontLst>
    <p:embeddedFont>
      <p:font typeface="Mukta Mahee" panose="020B0604020202020204" charset="0"/>
      <p:regular r:id="rId55"/>
      <p:bold r:id="rId56"/>
    </p:embeddedFont>
    <p:embeddedFont>
      <p:font typeface="Mukta Mahee ExtraBold" panose="020B0604020202020204" charset="0"/>
      <p:bold r:id="rId57"/>
    </p:embeddedFont>
    <p:embeddedFont>
      <p:font typeface="Mukta Mahee Medium" panose="020B0604020202020204" charset="0"/>
      <p:regular r:id="rId58"/>
      <p:bold r:id="rId59"/>
    </p:embeddedFont>
    <p:embeddedFont>
      <p:font typeface="Roboto" panose="020B060402020202020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ZAPNOUT NAHRÁVÁNÍ (Dan Thaisz) A NA NAHRÁVÁNÍ UPOZORNIT ÚČASTNÍKY!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Úvodní slide, který necháme sdílený před začátkem webináře + Úvod - </a:t>
            </a:r>
            <a:r>
              <a:rPr lang="cs" b="1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lang="c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“Vítám Vás na 73. webináři Učíme nanečisto. Na začátek mi dovolte se představit - mé jméno je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XXX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v Učíme online působím jako dobrovolník v sekci webinářů Učíme nanečisto -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PŘIDEJ DLE SEBE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Tento webinář budu moderovat a spravovat chat, případně řešit technické záležitosti. V případě potíží neváhejte napsat do chatu.”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zrovna nechcete nebo nemáte mluvit, ztlumte si prosím mikrofon. Zapnutá kamera je pak na vašem rozhodnutí, pokud máte slabší internet a bude se vám přenos sekat, doporučujeme ji vypnout.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75e1c2db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75e1c2db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75e1c2db9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75e1c2db9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75e1c2db9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75e1c2db9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75e1c2db9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75e1c2db9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75e1c2db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75e1c2db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75c2923b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75c2923b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75c2923b1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75c2923b1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75c2923b1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75c2923b1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75c2923b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75c2923b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75c2923b1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c75c2923b1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f987ea1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f987ea1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 - </a:t>
            </a:r>
            <a:r>
              <a:rPr lang="cs" b="1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lang="c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“Rád bych Vám ještě krátce představil náš projekt Učíme online. V projektu Učíme online pomáháme školám, učitelům, rodičům i studentům co nejlépe využít možnosti vzdáleného vzdělávání.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●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rámci </a:t>
            </a:r>
            <a:r>
              <a:rPr lang="c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technologické pomoci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na nás obrátilo více než 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600 škol, kterým jsme pomohli nebo pomáháme implementovat nástroje pro distanční vzdělávání.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Díky naší</a:t>
            </a:r>
            <a:r>
              <a:rPr lang="cs" b="1">
                <a:latin typeface="Times New Roman"/>
                <a:ea typeface="Times New Roman"/>
                <a:cs typeface="Times New Roman"/>
                <a:sym typeface="Times New Roman"/>
              </a:rPr>
              <a:t> sbírce počítačů 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jsme umístili 1500 počítačů nebo laptopů do rodin pro umožnění online výuky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●"/>
            </a:pPr>
            <a:r>
              <a:rPr lang="c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Učíme nanečisto: 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května 2020 jsme s našimi lektory uspořádali více než 70 webinářů, které se věnovaly různým tématům, jak přesunou a úspěčně učit v online prostředí. Na ty se registrovalo více než 6000 učitelů.“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75c2923b1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75c2923b1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75c2923b1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75c2923b1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75c2923b1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c75c2923b1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75c2923b1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75c2923b1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75c2923b1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c75c2923b1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75c2923b1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75c2923b1_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75e1c2db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c75e1c2db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75e1c2d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c75e1c2d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75e1c2db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c75e1c2db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75e1c2db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75e1c2db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f987ea1c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f987ea1c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 - </a:t>
            </a:r>
            <a:r>
              <a:rPr lang="cs" b="1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lang="c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i="1">
                <a:latin typeface="Times New Roman"/>
                <a:ea typeface="Times New Roman"/>
                <a:cs typeface="Times New Roman"/>
                <a:sym typeface="Times New Roman"/>
              </a:rPr>
              <a:t>Link na Sli.do nasdílet do chatu (</a:t>
            </a:r>
            <a:r>
              <a:rPr lang="c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https://app.sli.do/event/9cofp7xz)</a:t>
            </a:r>
            <a:endParaRPr i="1">
              <a:highlight>
                <a:srgbClr val="FF99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„Dotazy můžete pokládat zde v chatu nebo na Sli.Do - Odkaz najdete v chatu nebo do </a:t>
            </a:r>
            <a:r>
              <a:rPr lang="c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www.sli.do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zadejte kód #UN77“</a:t>
            </a:r>
            <a:br>
              <a:rPr lang="c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c75e1c2db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c75e1c2db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75e1c2db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75e1c2db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c75e1c2db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c75e1c2db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75e1c2db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75e1c2db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75e1c2db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c75e1c2db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75f730c7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75f730c7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c75f730c7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c75f730c71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75f730c71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75f730c71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c75f730c71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c75f730c71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c75f730c7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c75f730c7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fc13631d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fc13631d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c75f730c71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c75f730c71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c75f730c71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c75f730c71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c75e1c2db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c75e1c2db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c75e1c2db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c75e1c2db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c75e1c2db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c75e1c2db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c75e1c2db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c75e1c2db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c75e1c2db9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c75e1c2db9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c75e1c2db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c75e1c2db9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c75e1c2db9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c75e1c2db9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afc13631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afc13631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Moc Vám děkujeme za účast i Vaše dotazy.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Prosíme o vyplnění zpětné vazby ve formuláři, který Vám zašleme v následujících dnech společně se záznamem webináře. Webinář bude také sestříhán do kurzu, který najdete do několika dní na našem webu.</a:t>
            </a:r>
            <a:r>
              <a:rPr lang="cs">
                <a:solidFill>
                  <a:schemeClr val="dk1"/>
                </a:solidFill>
              </a:rPr>
              <a:t>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“Zároveň Vás chceme pozvat na další připravované webináře - Odkaz na registrace bude v e-mailu, který od nás v následujících dnech obdržíte nebo ho najdete v chatu (PŘIDAT do chatu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link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nebo na našem webu ucimeonline.cz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 aktuality také sledujte naše sociální sítě - FB nebo twitter Učíme online. Pokud se Vám webinář líbil, sdílejte jeho záznam nebo pozvání na další mezi učiteli ve Vašem okolí.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Děkujeme a přejeme hezký večer.”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75e1c2db9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75e1c2db9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9f987ea1c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9f987ea1c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Sli.do: https://app.sli.do/event/9cofp7xz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ab21de11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ab21de11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Moc Vám děkujeme za účast i Vaše dotazy.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Prosíme o vyplnění zpětné vazby ve formuláři, který Vám zašleme v následujících dnech společně se záznamem webináře. Webinář bude také sestříhán do kurzu, který najdete do několika dní na našem webu.</a:t>
            </a:r>
            <a:r>
              <a:rPr lang="cs">
                <a:solidFill>
                  <a:schemeClr val="dk1"/>
                </a:solidFill>
              </a:rPr>
              <a:t>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“Zároveň Vás chceme pozvat na další připravované webináře - Odkaz na registrace bude v e-mailu, který od nás v následujících dnech obdržíte nebo ho najdete v chatu (PŘIDAT do chatu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link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nebo na našem webu ucimeonline.cz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 aktuality také sledujte naše sociální sítě - FB nebo twitter Učíme online. Pokud se Vám webinář líbil, sdílejte jeho záznam nebo pozvání na další mezi učiteli ve Vašem okolí.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Děkujeme a přejeme hezký večer.”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c75e1c2db9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c75e1c2db9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75e1c2db9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75e1c2db9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75e1c2db9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75e1c2db9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75e1c2db9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75e1c2db9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75e1c2db9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75e1c2db9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77775" y="1973625"/>
            <a:ext cx="6534000" cy="13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Mukta Mahee ExtraBold"/>
              <a:buNone/>
              <a:defRPr sz="50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36800" y="3392650"/>
            <a:ext cx="47862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kta Mahee Medium"/>
              <a:buNone/>
              <a:defRPr>
                <a:solidFill>
                  <a:srgbClr val="FFFFFF"/>
                </a:solidFill>
                <a:latin typeface="Mukta Mahee Medium"/>
                <a:ea typeface="Mukta Mahee Medium"/>
                <a:cs typeface="Mukta Mahee Medium"/>
                <a:sym typeface="Mukta Mahe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ukta Mahee Medium"/>
              <a:buNone/>
              <a:defRPr sz="2800">
                <a:latin typeface="Mukta Mahee Medium"/>
                <a:ea typeface="Mukta Mahee Medium"/>
                <a:cs typeface="Mukta Mahee Medium"/>
                <a:sym typeface="Mukta Mahee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ukta Mahee Medium"/>
              <a:buNone/>
              <a:defRPr sz="2800">
                <a:latin typeface="Mukta Mahee Medium"/>
                <a:ea typeface="Mukta Mahee Medium"/>
                <a:cs typeface="Mukta Mahee Medium"/>
                <a:sym typeface="Mukta Mahee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ukta Mahee Medium"/>
              <a:buNone/>
              <a:defRPr sz="2800">
                <a:latin typeface="Mukta Mahee Medium"/>
                <a:ea typeface="Mukta Mahee Medium"/>
                <a:cs typeface="Mukta Mahee Medium"/>
                <a:sym typeface="Mukta Mahee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ukta Mahee Medium"/>
              <a:buNone/>
              <a:defRPr sz="2800">
                <a:latin typeface="Mukta Mahee Medium"/>
                <a:ea typeface="Mukta Mahee Medium"/>
                <a:cs typeface="Mukta Mahee Medium"/>
                <a:sym typeface="Mukta Mahee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ukta Mahee Medium"/>
              <a:buNone/>
              <a:defRPr sz="2800">
                <a:latin typeface="Mukta Mahee Medium"/>
                <a:ea typeface="Mukta Mahee Medium"/>
                <a:cs typeface="Mukta Mahee Medium"/>
                <a:sym typeface="Mukta Mahee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ukta Mahee Medium"/>
              <a:buNone/>
              <a:defRPr sz="2800">
                <a:latin typeface="Mukta Mahee Medium"/>
                <a:ea typeface="Mukta Mahee Medium"/>
                <a:cs typeface="Mukta Mahee Medium"/>
                <a:sym typeface="Mukta Mahee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ukta Mahee Medium"/>
              <a:buNone/>
              <a:defRPr sz="2800">
                <a:latin typeface="Mukta Mahee Medium"/>
                <a:ea typeface="Mukta Mahee Medium"/>
                <a:cs typeface="Mukta Mahee Medium"/>
                <a:sym typeface="Mukta Mahee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ukta Mahee Medium"/>
              <a:buNone/>
              <a:defRPr sz="2800">
                <a:latin typeface="Mukta Mahee Medium"/>
                <a:ea typeface="Mukta Mahee Medium"/>
                <a:cs typeface="Mukta Mahee Medium"/>
                <a:sym typeface="Mukta Mahee Medium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33494" y="4042167"/>
            <a:ext cx="1429200" cy="41700"/>
          </a:xfrm>
          <a:prstGeom prst="rect">
            <a:avLst/>
          </a:prstGeom>
          <a:solidFill>
            <a:srgbClr val="D10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00" y="4596244"/>
            <a:ext cx="2052474" cy="1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5000" y="4485572"/>
            <a:ext cx="1625700" cy="3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6931" y="0"/>
            <a:ext cx="1537075" cy="23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sekce 1">
  <p:cSld name="SECTION_HEADER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0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ukta Mahee ExtraBold"/>
              <a:buNone/>
              <a:defRPr sz="48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9pPr>
          </a:lstStyle>
          <a:p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075" y="854679"/>
            <a:ext cx="3683851" cy="3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9150" y="4444597"/>
            <a:ext cx="1625700" cy="3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0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ukta Mahee ExtraBold"/>
              <a:buNone/>
              <a:defRPr sz="48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Mukta Mahee ExtraBold"/>
              <a:buNone/>
              <a:defRPr sz="4800">
                <a:latin typeface="Mukta Mahee ExtraBold"/>
                <a:ea typeface="Mukta Mahee ExtraBold"/>
                <a:cs typeface="Mukta Mahee ExtraBold"/>
                <a:sym typeface="Mukta Mahee ExtraBold"/>
              </a:defRPr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00" y="4596244"/>
            <a:ext cx="2052474" cy="1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5000" y="4485572"/>
            <a:ext cx="1625700" cy="3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100" y="4595715"/>
            <a:ext cx="2052475" cy="18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002" y="4485575"/>
            <a:ext cx="1625698" cy="3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100" y="4595715"/>
            <a:ext cx="2052475" cy="18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002" y="4485575"/>
            <a:ext cx="1625698" cy="3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0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100" y="4595715"/>
            <a:ext cx="2052475" cy="18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002" y="4485575"/>
            <a:ext cx="1625698" cy="3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ukta Mahee ExtraBold"/>
              <a:buNone/>
              <a:defRPr sz="48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00" y="4596244"/>
            <a:ext cx="2052474" cy="1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5000" y="4485572"/>
            <a:ext cx="1625700" cy="3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6931" y="0"/>
            <a:ext cx="1537075" cy="23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0" y="-125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00" y="4595715"/>
            <a:ext cx="2052475" cy="18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5000" y="4485572"/>
            <a:ext cx="1625700" cy="3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100" y="4595715"/>
            <a:ext cx="2052475" cy="18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002" y="4485575"/>
            <a:ext cx="1625698" cy="3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100" y="4595715"/>
            <a:ext cx="2052475" cy="18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002" y="4485575"/>
            <a:ext cx="1625698" cy="3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7D1"/>
              </a:buClr>
              <a:buSzPts val="2800"/>
              <a:buFont typeface="Mukta Mahee"/>
              <a:buNone/>
              <a:defRPr sz="2800" b="1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 Mahee"/>
              <a:buNone/>
              <a:defRPr sz="2800"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 Mahee"/>
              <a:buNone/>
              <a:defRPr sz="2800"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 Mahee"/>
              <a:buNone/>
              <a:defRPr sz="2800"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 Mahee"/>
              <a:buNone/>
              <a:defRPr sz="2800"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 Mahee"/>
              <a:buNone/>
              <a:defRPr sz="2800"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 Mahee"/>
              <a:buNone/>
              <a:defRPr sz="2800"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 Mahee"/>
              <a:buNone/>
              <a:defRPr sz="2800"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 Mahee"/>
              <a:buNone/>
              <a:defRPr sz="2800"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kta Mahee"/>
              <a:buChar char="●"/>
              <a:defRPr sz="1800">
                <a:latin typeface="Mukta Mahee"/>
                <a:ea typeface="Mukta Mahee"/>
                <a:cs typeface="Mukta Mahee"/>
                <a:sym typeface="Mukta Mahe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kta Mahee"/>
              <a:buChar char="○"/>
              <a:defRPr>
                <a:latin typeface="Mukta Mahee"/>
                <a:ea typeface="Mukta Mahee"/>
                <a:cs typeface="Mukta Mahee"/>
                <a:sym typeface="Mukta Mahe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kta Mahee"/>
              <a:buChar char="■"/>
              <a:defRPr>
                <a:latin typeface="Mukta Mahee"/>
                <a:ea typeface="Mukta Mahee"/>
                <a:cs typeface="Mukta Mahee"/>
                <a:sym typeface="Mukta Mahe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kta Mahee"/>
              <a:buChar char="●"/>
              <a:defRPr>
                <a:latin typeface="Mukta Mahee"/>
                <a:ea typeface="Mukta Mahee"/>
                <a:cs typeface="Mukta Mahee"/>
                <a:sym typeface="Mukta Mahe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kta Mahee"/>
              <a:buChar char="○"/>
              <a:defRPr>
                <a:latin typeface="Mukta Mahee"/>
                <a:ea typeface="Mukta Mahee"/>
                <a:cs typeface="Mukta Mahee"/>
                <a:sym typeface="Mukta Mahe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kta Mahee"/>
              <a:buChar char="■"/>
              <a:defRPr>
                <a:latin typeface="Mukta Mahee"/>
                <a:ea typeface="Mukta Mahee"/>
                <a:cs typeface="Mukta Mahee"/>
                <a:sym typeface="Mukta Mahe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kta Mahee"/>
              <a:buChar char="●"/>
              <a:defRPr>
                <a:latin typeface="Mukta Mahee"/>
                <a:ea typeface="Mukta Mahee"/>
                <a:cs typeface="Mukta Mahee"/>
                <a:sym typeface="Mukta Mahe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kta Mahee"/>
              <a:buChar char="○"/>
              <a:defRPr>
                <a:latin typeface="Mukta Mahee"/>
                <a:ea typeface="Mukta Mahee"/>
                <a:cs typeface="Mukta Mahee"/>
                <a:sym typeface="Mukta Mahe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Mukta Mahee"/>
              <a:buChar char="■"/>
              <a:defRPr>
                <a:latin typeface="Mukta Mahee"/>
                <a:ea typeface="Mukta Mahee"/>
                <a:cs typeface="Mukta Mahee"/>
                <a:sym typeface="Mukta Mahe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9cofp7x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9cofp7xz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ctrTitle"/>
          </p:nvPr>
        </p:nvSpPr>
        <p:spPr>
          <a:xfrm>
            <a:off x="377775" y="1432200"/>
            <a:ext cx="8144100" cy="181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700"/>
              <a:t>Žák s PAS v běžné ZŠ - přístupy a metody práce </a:t>
            </a:r>
            <a:endParaRPr sz="4700"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436800" y="3392650"/>
            <a:ext cx="47862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Petra Slováková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/>
              <a:t>PAS - specifické projevy chování žáků s PAS</a:t>
            </a:r>
            <a:endParaRPr sz="2200"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nestandardní zájmy (čísla, plány, schémata, písmena, titulky, astronomie, jízdní řády, dopr.prostředky, dinosauři…)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obliba symetrie a řádu, rigidita v zájmech, potřeba rituálů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omezena fantazijní hra, zájem spíše o fakta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/>
              <a:t>PAS - specifické projevy chování žáků s PAS</a:t>
            </a:r>
            <a:endParaRPr sz="2200"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Vnímání:</a:t>
            </a:r>
            <a:endParaRPr sz="19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zvláštní reakce na smyslové podněty (hluk, vůně, světelné efekty…) – fobie nebo fascinace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Motorika:</a:t>
            </a:r>
            <a:endParaRPr sz="19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zvláštní pohyby (kývání, točení, hra s prsty)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motorická neobratnost, obtíže v grafomotorice, sebeobsluze, TV…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sz="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/>
              <a:t>PAS - specifické projevy chování žáků s PAS</a:t>
            </a:r>
            <a:endParaRPr sz="2200"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561888" y="802250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Poruchy aktivity a pozornosti:</a:t>
            </a:r>
            <a:endParaRPr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hyperaktivita x pasivita, ulpívání na detailech, obtíže v selekci podstatného, zvýšená unavitelnost, PM neklid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sz="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/>
              <a:t>PAS - specifické projevy chování žáků s PAS</a:t>
            </a:r>
            <a:endParaRPr sz="2200"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Myšlení:</a:t>
            </a:r>
            <a:endParaRPr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typické je nerovnoměrné rozložení rozumových schopností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rigidita v myšlení, doslovné chápání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neporozumění ironii, nadsázce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obtíže s organizací a plánováním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c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nesamostatnost v rozhodování</a:t>
            </a:r>
            <a:endParaRPr sz="1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/>
              <a:t>PAS - specifické projevy chování žáků s PAS</a:t>
            </a:r>
            <a:endParaRPr sz="2200"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Somatické potíže:</a:t>
            </a:r>
            <a:endParaRPr sz="16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narušený spánkový režim</a:t>
            </a:r>
            <a:endParaRPr sz="1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problémy s jídlem (vybíravost, nechutenství..)</a:t>
            </a:r>
            <a:endParaRPr sz="1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"/>
              <a:buFont typeface="Arial"/>
              <a:buChar char="○"/>
            </a:pPr>
            <a:endParaRPr sz="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9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Organizace výuky</a:t>
            </a:r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-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zahrnuje taková opatření, která zajistí organizační podporu žáka ve školním prostředí s využitím: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strukturalizace aktivit, činností a vizuální podpory.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Prezentuje úpravy organizační stránky výuky.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Cílem těchto opatření je: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eliminovat únavu a stres ze zátěže,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pomoci žákovi zpřehlednit informace o časových a prostorových změnách, které v rámci vzdělávání přicházejí.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3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9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Organizace výuky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3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 Úprava časová:</a:t>
            </a:r>
            <a:endParaRPr sz="13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Char char="●"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dřívější či pozdější příchod do školy kvůli snížení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hluku a chaosu v šatnách, který žákovi s autismem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vadí a navozuje problémové chování –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není však narušen včasný příchod do první hodiny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Char char="●"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odcházení z poslední vyučovací hodiny na oběd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o 10 minut dříve, aby žák v klidu zvládl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organizační stránku stravování i vlastní jídlo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9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Organizace výuky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311700" y="988200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Místní úprava: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žák má pomůcky uloženy ve vlastní poličce - vytvoření prostoru pro pomůcky ve třídě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 tělesnou výchovu se převléká v kabinetu nebo ve třídě (nutný je dohled pedagoga)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označení místa v šatně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9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Organizace výuky</a:t>
            </a:r>
            <a:endParaRPr sz="2700"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1"/>
          </p:nvPr>
        </p:nvSpPr>
        <p:spPr>
          <a:xfrm>
            <a:off x="311700" y="1112300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Úprava režimu výuky s využitím relaxačních přestávek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Krátké relaxační přestávky v průběhu vzdělávání, které vykonává žák na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svém pracovním místě.</a:t>
            </a:r>
            <a:endParaRPr sz="14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 prostoru k tomu určeném v rámci třídy 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 dohledem vyučujícího pedagoga, ten stanovuje frekvenci, délku relaxačních přestávek a náplň relaxačních přestávek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1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(ty korespondují se zájmem žáka a nemusí být bezpodmínečně funkční (repetitivní, stereotypní činnosti, které mohou mít sebestimulační charakter).</a:t>
            </a:r>
            <a:endParaRPr sz="11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 odůvodněných případech 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(náplň přestávky by mohla rušit ostatní spolužáky, přechod do jiných prostor odvede pozornost dítěte, a to se tak rychleji uvolní, poměr práce a relaxace se mírně vychyluje ve prospěch relaxace apod.)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může žák relaxovat individuálně i mimo třídu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9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Organizace výuky</a:t>
            </a: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4. Úprava režimu výuky s důrazem na individuální výuku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žák má určité obtíže v některých předmětech, potřebuje individuální přístup (např. jiné pracovní tempo, dovysvětlení, delší dobu k procvičování a upevnění dovednosti či učiva) – individuální přístup je zajištěn vyučujícím pedagogem (případně ŠPP)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žák má krátkodobou pozornost, vyrušuje svými projevy chování – vyžaduje tedy individuální dohled vyučujícího pedagoga – vhodná je přítomnost dalšího ped. ve třídě (AP, šk. spec. pedagog) – nutná je zvýšená motivace  a dovysvětlení zadání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 ohledem na rozsah pozornosti a nutnou korekci chování ze strany pedagoga může žák pracovat také mimo třídu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65500" y="1714500"/>
            <a:ext cx="4045200" cy="7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Učíme online</a:t>
            </a:r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265500" y="247500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 Česko.Digital,</a:t>
            </a:r>
            <a:br>
              <a:rPr lang="cs"/>
            </a:br>
            <a:r>
              <a:rPr lang="cs"/>
              <a:t>komunity expertních dobrovolníků</a:t>
            </a: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900" b="1"/>
              <a:t>🏫 </a:t>
            </a:r>
            <a:endParaRPr sz="29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 b="1"/>
              <a:t>60</a:t>
            </a:r>
            <a:r>
              <a:rPr lang="cs" sz="2500" b="1">
                <a:solidFill>
                  <a:srgbClr val="FFFFFF"/>
                </a:solidFill>
              </a:rPr>
              <a:t>0 škol</a:t>
            </a:r>
            <a:endParaRPr sz="25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FFFFFF"/>
                </a:solidFill>
              </a:rPr>
              <a:t>Technologická pomoc</a:t>
            </a:r>
            <a:endParaRPr sz="15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900" b="1"/>
              <a:t>💻 </a:t>
            </a:r>
            <a:endParaRPr sz="29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 b="1">
                <a:solidFill>
                  <a:srgbClr val="FFFFFF"/>
                </a:solidFill>
              </a:rPr>
              <a:t>1</a:t>
            </a:r>
            <a:r>
              <a:rPr lang="cs" sz="2500" b="1"/>
              <a:t>80</a:t>
            </a:r>
            <a:r>
              <a:rPr lang="cs" sz="2500" b="1">
                <a:solidFill>
                  <a:srgbClr val="FFFFFF"/>
                </a:solidFill>
              </a:rPr>
              <a:t>0 </a:t>
            </a:r>
            <a:r>
              <a:rPr lang="cs" sz="2500" b="1"/>
              <a:t>zařízení</a:t>
            </a:r>
            <a:endParaRPr sz="25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FFFFFF"/>
                </a:solidFill>
              </a:rPr>
              <a:t>Sbírka počítačů</a:t>
            </a:r>
            <a:endParaRPr sz="15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900" b="1">
                <a:solidFill>
                  <a:schemeClr val="lt1"/>
                </a:solidFill>
              </a:rPr>
              <a:t>👩‍💻</a:t>
            </a:r>
            <a:endParaRPr sz="29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 b="1">
                <a:solidFill>
                  <a:schemeClr val="lt1"/>
                </a:solidFill>
              </a:rPr>
              <a:t>76 webinářů</a:t>
            </a:r>
            <a:endParaRPr sz="25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FFFFFF"/>
                </a:solidFill>
              </a:rPr>
              <a:t>Učíme</a:t>
            </a:r>
            <a:r>
              <a:rPr lang="cs" sz="1500" b="1">
                <a:solidFill>
                  <a:srgbClr val="FFFFFF"/>
                </a:solidFill>
              </a:rPr>
              <a:t> </a:t>
            </a:r>
            <a:r>
              <a:rPr lang="cs" sz="1500">
                <a:solidFill>
                  <a:srgbClr val="FFFFFF"/>
                </a:solidFill>
              </a:rPr>
              <a:t>nanečisto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9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Organizace výuky</a:t>
            </a:r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5. Úprava zasedacího pořádku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 průběhu vzdělávání pedagog zjistí, že potřebuje být se žákem v intenzivnějším kontaktu pro lepší zajištění pozornosti a zpětné vazby žákem s PAS – žák má místo v přední lavici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je-li ve třídě žák s častými afektivními záchvaty, které narušují proces vzdělávání, volíme pracovní místo v blízkosti dveří, aby se se žákem dalo snadněji opustit třídu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pokud je ve třídě přítomen AP a komunikace mezi ním a žákem a míra jeho podpory je intenzivnější, volíme pracovní místo, které situaci nejlépe vyhovuje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solidFill>
                <a:srgbClr val="3494B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9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Organizace výuky</a:t>
            </a:r>
            <a:endParaRPr>
              <a:solidFill>
                <a:srgbClr val="0047D1"/>
              </a:solidFill>
            </a:endParaRPr>
          </a:p>
        </p:txBody>
      </p:sp>
      <p:sp>
        <p:nvSpPr>
          <p:cNvPr id="225" name="Google Shape;22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6. Volný čas ve školním prostředí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 některých žáků se při začlenění volnočasových aktivit osvědčuje využití pomoci spolužáků (např. společné zájmy)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 případě, kdy je ve třídě AP, jeho úlohou je monitorování probíhajících aktivit a sledování chování žáka, případně poskytování pomoci v konkrétní situaci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 delší časový úsek (volná hodina, velké přestávky, pobyt ve školní družině) je vhodné vytvořit plán aktivit – používáme vizualizované prostředky (procesuální schémata, pracovní schémata – ta slouží ke zpřehlednění průběhu činností, jejich délky i doby trvání)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Organizace výuky – ukázka z Doporučení ŠPZ</a:t>
            </a:r>
            <a:endParaRPr sz="1200">
              <a:solidFill>
                <a:srgbClr val="0047D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7D1"/>
              </a:solidFill>
            </a:endParaRPr>
          </a:p>
        </p:txBody>
      </p:sp>
      <p:sp>
        <p:nvSpPr>
          <p:cNvPr id="245" name="Google Shape;24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277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6" name="Google Shape;2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50" y="1152475"/>
            <a:ext cx="8782351" cy="268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9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Organizace výuky – ukázka z Doporučení ŠPZ</a:t>
            </a:r>
            <a:endParaRPr sz="1300">
              <a:solidFill>
                <a:srgbClr val="0047D1"/>
              </a:solidFill>
            </a:endParaRPr>
          </a:p>
        </p:txBody>
      </p:sp>
      <p:sp>
        <p:nvSpPr>
          <p:cNvPr id="252" name="Google Shape;252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3" name="Google Shape;25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50" y="1017725"/>
            <a:ext cx="8782350" cy="35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Organizace výuky – ukázka z Doporučení ŠPZ</a:t>
            </a:r>
            <a:endParaRPr sz="1400">
              <a:solidFill>
                <a:srgbClr val="0047D1"/>
              </a:solidFill>
            </a:endParaRPr>
          </a:p>
        </p:txBody>
      </p:sp>
      <p:sp>
        <p:nvSpPr>
          <p:cNvPr id="259" name="Google Shape;259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0" name="Google Shape;26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25" y="1195450"/>
            <a:ext cx="7942075" cy="30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7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Modifikace výukových metod a forem práce</a:t>
            </a:r>
            <a:endParaRPr sz="700"/>
          </a:p>
        </p:txBody>
      </p:sp>
      <p:sp>
        <p:nvSpPr>
          <p:cNvPr id="266" name="Google Shape;26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3494B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Využívání specifických metod a forem práce přináší žákům efektivnější podporu a umožňuje pedagogům lépe zacílit na jejich potřeby.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Následný výčet opatření zahrnuje základní podporu, bez níž žák s PAS většinou selhává a vzdělávací proces mu nepřináší očekávané výsledky.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solidFill>
                <a:srgbClr val="3494B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7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Modifikace výukových metod a forem práce</a:t>
            </a:r>
            <a:endParaRPr/>
          </a:p>
        </p:txBody>
      </p:sp>
      <p:sp>
        <p:nvSpPr>
          <p:cNvPr id="279" name="Google Shape;279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 S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trukturalizace výuky – čemu pomáhá: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zpřehlednit čas a prostor určený ke vzdělávání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snižovat kognitivní deficity, které plynou ze základních diagnóz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využít silných stránek vývoje těchto dětí, kterými jsou především vizuální vnímání a zraková paměť, jež eliminují deficity v pozornostních funkcích, porozumění řeči a v objasňování informací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snižovat deficity v komunikaci, eliminuje stres a redukuje problémy v chování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zvyšovat flexibilitu myšlení a chování žáka a umožňuje aktivní generalizaci získaných dovedností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efektivní uplatňování metodiky strukturovaného učení napomáhá úzké spolupráci s rodinou, kterou považuje za nezbytnou</a:t>
            </a:r>
            <a:endParaRPr sz="13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7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Modifikace výukových metod a forem práce</a:t>
            </a:r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 Strukturalizace výuky - přestávka:</a:t>
            </a:r>
            <a:endParaRPr sz="16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PŘESTÁVKA</a:t>
            </a:r>
            <a:endParaRPr sz="16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• Uklidím si pomůcky do aktovky.</a:t>
            </a:r>
            <a:endParaRPr sz="16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• Nachystám si pomůcky na další hodinu.</a:t>
            </a:r>
            <a:endParaRPr sz="16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• Jdu na toaletu.</a:t>
            </a:r>
            <a:endParaRPr sz="16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• Svačina, pití.</a:t>
            </a:r>
            <a:endParaRPr sz="16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• Volno.</a:t>
            </a:r>
            <a:endParaRPr sz="16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7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Modifikace výukových metod a forem práce</a:t>
            </a:r>
            <a:endParaRPr/>
          </a:p>
        </p:txBody>
      </p:sp>
      <p:sp>
        <p:nvSpPr>
          <p:cNvPr id="320" name="Google Shape;320;p50"/>
          <p:cNvSpPr txBox="1">
            <a:spLocks noGrp="1"/>
          </p:cNvSpPr>
          <p:nvPr>
            <p:ph type="body" idx="1"/>
          </p:nvPr>
        </p:nvSpPr>
        <p:spPr>
          <a:xfrm>
            <a:off x="311700" y="118262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Motivace žáka: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Motivace jako způsob ovlivňování chování žáka s PAS má klíčovou roli.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Znalost vnějších motivačních pobídek výrazně posiluje soustředěnost a pozornost žáka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		díky tomu jsou vytvořeny předpoklady 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 úspěšné plnění úkolů.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POZOR!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Požadované úkoly musí korespondovat s reálnými možnostmi žáka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300"/>
          </a:p>
        </p:txBody>
      </p:sp>
      <p:sp>
        <p:nvSpPr>
          <p:cNvPr id="322" name="Google Shape;322;p50"/>
          <p:cNvSpPr/>
          <p:nvPr/>
        </p:nvSpPr>
        <p:spPr>
          <a:xfrm>
            <a:off x="753425" y="2483800"/>
            <a:ext cx="502200" cy="34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7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Modifikace výukových metod a forem práce</a:t>
            </a:r>
            <a:endParaRPr/>
          </a:p>
        </p:txBody>
      </p:sp>
      <p:sp>
        <p:nvSpPr>
          <p:cNvPr id="328" name="Google Shape;328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Motivace žáka: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Pravidla využití motivačních pobídek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žák musí zvolené motivaci rozumět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musí vědět, kdy odměnu získá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odměna musí být v takové podobě, ve které je žák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schopen ji přijmout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600"/>
              <a:t>Dotazy pokládejte na:</a:t>
            </a:r>
            <a:endParaRPr sz="4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www.Sli.do</a:t>
            </a:r>
            <a:r>
              <a:rPr lang="cs" sz="3000">
                <a:solidFill>
                  <a:srgbClr val="FFFFFF"/>
                </a:solidFill>
              </a:rPr>
              <a:t> </a:t>
            </a:r>
            <a:r>
              <a:rPr lang="cs" sz="3000"/>
              <a:t>kód: </a:t>
            </a:r>
            <a:r>
              <a:rPr lang="cs" sz="3000">
                <a:solidFill>
                  <a:srgbClr val="FFFFFF"/>
                </a:solidFill>
              </a:rPr>
              <a:t>#UN</a:t>
            </a:r>
            <a:r>
              <a:rPr lang="cs" sz="3000"/>
              <a:t>77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7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Modifikace výukových metod a forem práce</a:t>
            </a:r>
            <a:endParaRPr/>
          </a:p>
        </p:txBody>
      </p:sp>
      <p:sp>
        <p:nvSpPr>
          <p:cNvPr id="335" name="Google Shape;335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Motivace žáka: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Odměny mohou být: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300"/>
          </a:p>
        </p:txBody>
      </p:sp>
      <p:pic>
        <p:nvPicPr>
          <p:cNvPr id="336" name="Google Shape;33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75" y="2734300"/>
            <a:ext cx="2301012" cy="11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3273" y="1634745"/>
            <a:ext cx="2155450" cy="100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8726" y="2783075"/>
            <a:ext cx="3183198" cy="11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7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Modifikace výukových metod a forem práce</a:t>
            </a:r>
            <a:endParaRPr>
              <a:solidFill>
                <a:srgbClr val="0047D1"/>
              </a:solidFill>
            </a:endParaRPr>
          </a:p>
        </p:txBody>
      </p:sp>
      <p:sp>
        <p:nvSpPr>
          <p:cNvPr id="344" name="Google Shape;344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Motivace žáka: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Systém žetonového hospodářství – oddalujeme získání reálné odměny (na více vyučovacích hodin, celou dobu vyučování v jednom dni)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Dílčí odměny – posílení motivace při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osvojení nové dovednosti,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při zvládnutí obtížné situace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7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Modifikace výukových metod a forem práce</a:t>
            </a:r>
            <a:endParaRPr sz="2700" b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Kontrola pochopení osvojeného učiva</a:t>
            </a:r>
            <a:endParaRPr sz="14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individuální přístup k žákovi v konkrétní situaci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objasnění nepochopeného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dovysvětlení s využitím verbální podpory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(např. </a:t>
            </a:r>
            <a:r>
              <a:rPr lang="cs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ve výuce českého jazyka na ZŠ vysvětluje paní učitelka aplikaci vyjmenovaných a příbuzných slov, při opakování žák váhá, ne vždy dokáže odvodit slovo příbuzné atd., proto paní učitelka věnuje takovému žákovi pozornost, a dostane-li se žák do stejné situace, vysvětlí mu, jak postupovat)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využití pomůcek, které umožní pochopit novou látku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využití pracovních schémat, úpravu pracovních listů, učebnic, procesuálních schémat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Modifikace výukových metod - ukázka z Doporučení ŠPZ</a:t>
            </a:r>
            <a:endParaRPr sz="2600">
              <a:solidFill>
                <a:srgbClr val="0047D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7D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58" name="Google Shape;35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00" y="1007225"/>
            <a:ext cx="838200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>
            <a:spLocks noGrp="1"/>
          </p:cNvSpPr>
          <p:nvPr>
            <p:ph type="title"/>
          </p:nvPr>
        </p:nvSpPr>
        <p:spPr>
          <a:xfrm>
            <a:off x="311700" y="22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5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Modifikace výukových metod - ukázka z Doporučení ŠPZ</a:t>
            </a:r>
            <a:endParaRPr sz="2600">
              <a:solidFill>
                <a:srgbClr val="0047D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7D1"/>
              </a:solidFill>
            </a:endParaRPr>
          </a:p>
        </p:txBody>
      </p:sp>
      <p:sp>
        <p:nvSpPr>
          <p:cNvPr id="364" name="Google Shape;364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5" name="Google Shape;365;p56"/>
          <p:cNvPicPr preferRelativeResize="0"/>
          <p:nvPr/>
        </p:nvPicPr>
        <p:blipFill rotWithShape="1">
          <a:blip r:embed="rId3">
            <a:alphaModFix/>
          </a:blip>
          <a:srcRect t="-2030"/>
          <a:stretch/>
        </p:blipFill>
        <p:spPr>
          <a:xfrm>
            <a:off x="311700" y="1027138"/>
            <a:ext cx="8259949" cy="32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 dotazů: Jak začlenit žáka do kolektivu</a:t>
            </a:r>
            <a:endParaRPr baseline="30000"/>
          </a:p>
        </p:txBody>
      </p:sp>
      <p:sp>
        <p:nvSpPr>
          <p:cNvPr id="371" name="Google Shape;371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V čem spočívá podpůrné opatření:</a:t>
            </a:r>
            <a:endParaRPr sz="15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každodenní práci pedagoga s kolektivem třídy</a:t>
            </a:r>
            <a:endParaRPr sz="15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v poskytování informací o specifických projevech žáka</a:t>
            </a:r>
            <a:endParaRPr sz="15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ve hledání způsobů, jak mohou vrstevníci těmto spolužákům pomoci a porozumět jim</a:t>
            </a:r>
            <a:endParaRPr sz="15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cs" sz="15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současně i v eliminaci patologických jevů ve skupině</a:t>
            </a:r>
            <a:endParaRPr sz="15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Z dotazů: Jak začlenit žáka do kolektivu</a:t>
            </a:r>
            <a:endParaRPr baseline="30000"/>
          </a:p>
        </p:txBody>
      </p:sp>
      <p:sp>
        <p:nvSpPr>
          <p:cNvPr id="378" name="Google Shape;378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Třída je určena svými vzájemnými vztahy (stačí pouhé tři měsíce, aby se vytvořila hierarchie), - - ….postavením a statusem členů</a:t>
            </a:r>
            <a:endParaRPr sz="14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….dynamikou dětí….historií….způsoby řešení vnitřních konfliktů (např. jak zvládnout špatně adaptovaného spolužáka, vzrůstající agresi mezi žáky) a</a:t>
            </a:r>
            <a:endParaRPr sz="14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….řešení vnějšího zatížení (např. nový třídní učitel, přísný pedagog apod.)</a:t>
            </a:r>
            <a:endParaRPr sz="14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Při řešení problémů v třídním kolektivu můžeme hledat zdroje řešení u samotných žáků, vycházíme:</a:t>
            </a:r>
            <a:endParaRPr sz="14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D6295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z pozorování,</a:t>
            </a:r>
            <a:endParaRPr sz="14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6295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hledání motivace k danému chování,</a:t>
            </a:r>
            <a:endParaRPr sz="14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6295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z rozhovorů,</a:t>
            </a:r>
            <a:endParaRPr sz="14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6295"/>
              </a:buClr>
              <a:buSzPts val="1000"/>
              <a:buFont typeface="Arial"/>
              <a:buChar char="●"/>
            </a:pPr>
            <a:r>
              <a:rPr lang="cs" sz="14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ale nezapomínejme na samotné rodiče, kteří mohou být důležitým zdrojem informac</a:t>
            </a:r>
            <a:r>
              <a:rPr lang="cs" sz="10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í</a:t>
            </a:r>
            <a:endParaRPr sz="10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sz="500">
              <a:solidFill>
                <a:srgbClr val="3494B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 dotazů: Jak začlenit žáka do kolektivu</a:t>
            </a:r>
            <a:endParaRPr baseline="30000"/>
          </a:p>
        </p:txBody>
      </p:sp>
      <p:sp>
        <p:nvSpPr>
          <p:cNvPr id="384" name="Google Shape;384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2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Psychodynamický model – nám může napomoci při intervencích (Kožnar, 1992).</a:t>
            </a:r>
            <a:endParaRPr sz="12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cs" sz="12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Pozice </a:t>
            </a:r>
            <a:r>
              <a:rPr lang="cs" sz="1200" u="sng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alfa</a:t>
            </a:r>
            <a:r>
              <a:rPr lang="cs" sz="12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 - Dva až tři žáci - Šance vypozorovat cca 20 % (nutno využít jiných technik) - Sociálně zdatné dítě (třída si ho/ji chrání) (pozor – nemusí se jednat o žáka/žákyni s dobrým prospěchem) - Je vhodné si k nim najít cestu</a:t>
            </a:r>
            <a:endParaRPr sz="12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cs" sz="12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Pozice </a:t>
            </a:r>
            <a:r>
              <a:rPr lang="cs" sz="1200" u="sng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beta</a:t>
            </a:r>
            <a:r>
              <a:rPr lang="cs" sz="12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 - Třídní vědátoři - Hlídat, aby na něj neútočili - Nepřetěžovat ho/ji</a:t>
            </a:r>
            <a:endParaRPr sz="12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cs" sz="12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Pozice </a:t>
            </a:r>
            <a:r>
              <a:rPr lang="cs" sz="1200" u="sng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gama</a:t>
            </a:r>
            <a:r>
              <a:rPr lang="cs" sz="12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 - Masa dětí snadno ovlivnitelných alfou - Žárlivost vs. Obdiv - Tyto žáky potřebujeme dostat na svou stranu (někdy mají nechuť ke změnám) - Někdy se snaží předvádět a mohou být zaměňovány za alfu</a:t>
            </a:r>
            <a:endParaRPr sz="12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cs" sz="12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Pozice delta – žák s SVP</a:t>
            </a:r>
            <a:endParaRPr sz="12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cs" sz="12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Pozice </a:t>
            </a:r>
            <a:r>
              <a:rPr lang="cs" sz="1200" u="sng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omega</a:t>
            </a:r>
            <a:r>
              <a:rPr lang="cs" sz="12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 - Nemá ambice se dostat výš - Je členem, ale do počtu - Pozor na přehnanou snahu jej zachránit</a:t>
            </a:r>
            <a:endParaRPr sz="12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Pozice vnějšího nepřítele - Učitel – třída se proti němu může sjednotit.</a:t>
            </a:r>
            <a:endParaRPr sz="12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Pokud poznáme, kdo má ve třídě alfa pozici a jsme s tímto žákem zadobře, je mnohem jednodušší ovlivňovat situaci v daném kolektivu. </a:t>
            </a:r>
            <a:endParaRPr sz="12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476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94BA"/>
              </a:buClr>
              <a:buSzPts val="300"/>
              <a:buFont typeface="Arial"/>
              <a:buChar char="●"/>
            </a:pPr>
            <a:endParaRPr sz="300">
              <a:solidFill>
                <a:srgbClr val="3494B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 dotazů: Jak začlenit žáka do kolektivu</a:t>
            </a:r>
            <a:endParaRPr baseline="30000"/>
          </a:p>
        </p:txBody>
      </p:sp>
      <p:sp>
        <p:nvSpPr>
          <p:cNvPr id="390" name="Google Shape;390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6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3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3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Opatření aplikujeme prostřednictvím</a:t>
            </a:r>
            <a:endParaRPr sz="13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3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rozhovoru se žáky, který může provést třídní učitel nebo pracovník školního poradenského pracoviště nebo školského poradenského zařízení.</a:t>
            </a:r>
            <a:endParaRPr sz="13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cs" sz="13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S rozsahem poskytovaných informací </a:t>
            </a:r>
            <a:r>
              <a:rPr lang="cs" sz="1300" u="sng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musí souhlasit rodič žáka s postižením</a:t>
            </a:r>
            <a:r>
              <a:rPr lang="cs" sz="13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cs" sz="13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Rozhovor by měl objasnit specifika v chování tohoto žáka (nemusí zaznít diagnóza) a na základě rozhovoru by se měl pedagog domluvit s dětmi ve třídě na způsobu chování a poskytované pomoci vůči žákovi.</a:t>
            </a:r>
            <a:endParaRPr sz="13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cs" sz="13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Po tomto rozhovoru by měl pedagog průběžně sledovat chování žáků a přiměřeně jim pomáhat.</a:t>
            </a:r>
            <a:endParaRPr sz="13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cs" sz="13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Rozhovory by se měly opakovat, děti by si měly vzájemně vyměňovat zkušenosti a diskutovat o tom, jak se jim pomoc i tolerance daří.</a:t>
            </a:r>
            <a:endParaRPr sz="13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cs" sz="13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Současně by měly mít i možnost vyjádřit, co jim na spolužákovi s postižením vadí, a radit se, jak překonávat tyto problémy.</a:t>
            </a:r>
            <a:endParaRPr sz="13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cs" sz="1300">
                <a:solidFill>
                  <a:srgbClr val="1D6295"/>
                </a:solidFill>
                <a:latin typeface="Arial"/>
                <a:ea typeface="Arial"/>
                <a:cs typeface="Arial"/>
                <a:sym typeface="Arial"/>
              </a:rPr>
              <a:t>Rozhovory s vrstevnickou skupinou vždy probíhají bez přítomnosti žáka s postižením.</a:t>
            </a:r>
            <a:endParaRPr sz="600">
              <a:solidFill>
                <a:srgbClr val="1D62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 dotazů: Jak řešit problémové chování</a:t>
            </a:r>
            <a:endParaRPr baseline="30000"/>
          </a:p>
        </p:txBody>
      </p:sp>
      <p:sp>
        <p:nvSpPr>
          <p:cNvPr id="403" name="Google Shape;403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Po stanovení chování, které je nejméně přijatelné ve vzdělávacím procesu, provedeme funkční analýzu konkrétního chování: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AutoNum type="arabicPeriod"/>
            </a:pPr>
            <a:r>
              <a:rPr lang="cs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pojmenovat problémy v chování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AutoNum type="arabicPeriod"/>
            </a:pPr>
            <a:r>
              <a:rPr lang="cs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správně vyhodnotit, které chování žáka je více či méně přijatelné pro okolí, pro narušování vzdělávacího procesu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AutoNum type="arabicPeriod"/>
            </a:pPr>
            <a:r>
              <a:rPr lang="cs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hledat spouštěče problémového chování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AutoNum type="arabicPeriod"/>
            </a:pPr>
            <a:r>
              <a:rPr lang="cs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objektivně vyhodnotit intenzitu a frekvenci výskytu popsaného chování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Cílem je zorientovat se v problému a najít optimální řešení pro snížení frekvence a intenzity obtížně zvladatelného chování, případně ho zcela eliminovat.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475450" y="576300"/>
            <a:ext cx="8010600" cy="4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400" b="1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Osnova webináře</a:t>
            </a:r>
            <a:endParaRPr sz="3400" b="1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206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rgbClr val="002060"/>
                </a:solidFill>
                <a:latin typeface="Mukta Mahee"/>
                <a:ea typeface="Mukta Mahee"/>
                <a:cs typeface="Mukta Mahee"/>
                <a:sym typeface="Mukta Mahee"/>
              </a:rPr>
              <a:t>1. Krátký úvod - základní informace o tom, jaké deficity plynou z poruch autistického spektra</a:t>
            </a:r>
            <a:endParaRPr sz="1900">
              <a:solidFill>
                <a:srgbClr val="00206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rgbClr val="002060"/>
                </a:solidFill>
                <a:latin typeface="Mukta Mahee"/>
                <a:ea typeface="Mukta Mahee"/>
                <a:cs typeface="Mukta Mahee"/>
                <a:sym typeface="Mukta Mahee"/>
              </a:rPr>
              <a:t>2. Organizace výuky u žáků s PAS</a:t>
            </a:r>
            <a:endParaRPr sz="1900">
              <a:solidFill>
                <a:srgbClr val="00206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rgbClr val="002060"/>
                </a:solidFill>
                <a:latin typeface="Mukta Mahee"/>
                <a:ea typeface="Mukta Mahee"/>
                <a:cs typeface="Mukta Mahee"/>
                <a:sym typeface="Mukta Mahee"/>
              </a:rPr>
              <a:t>3. Modifikace vyučovacích metod a forem   u žáků s PAS</a:t>
            </a:r>
            <a:endParaRPr sz="1900">
              <a:solidFill>
                <a:srgbClr val="00206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rgbClr val="002060"/>
                </a:solidFill>
                <a:latin typeface="Mukta Mahee"/>
                <a:ea typeface="Mukta Mahee"/>
                <a:cs typeface="Mukta Mahee"/>
                <a:sym typeface="Mukta Mahee"/>
              </a:rPr>
              <a:t>4. Pomůcky  využitelné při vzdělávání žáků s PAS</a:t>
            </a:r>
            <a:endParaRPr sz="1900">
              <a:solidFill>
                <a:srgbClr val="00206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rgbClr val="002060"/>
                </a:solidFill>
                <a:latin typeface="Mukta Mahee"/>
                <a:ea typeface="Mukta Mahee"/>
                <a:cs typeface="Mukta Mahee"/>
                <a:sym typeface="Mukta Mahee"/>
              </a:rPr>
              <a:t>5. Diskuze, dotazy účastníků</a:t>
            </a:r>
            <a:endParaRPr sz="1900">
              <a:solidFill>
                <a:srgbClr val="00206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00206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 dotazů: Jak řešit problémové chování</a:t>
            </a:r>
            <a:endParaRPr baseline="30000"/>
          </a:p>
        </p:txBody>
      </p:sp>
      <p:sp>
        <p:nvSpPr>
          <p:cNvPr id="409" name="Google Shape;409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/>
          </a:p>
        </p:txBody>
      </p:sp>
      <p:pic>
        <p:nvPicPr>
          <p:cNvPr id="410" name="Google Shape;410;p63"/>
          <p:cNvPicPr preferRelativeResize="0"/>
          <p:nvPr/>
        </p:nvPicPr>
        <p:blipFill rotWithShape="1">
          <a:blip r:embed="rId3">
            <a:alphaModFix/>
          </a:blip>
          <a:srcRect l="23730" t="44518" r="15733" b="16907"/>
          <a:stretch/>
        </p:blipFill>
        <p:spPr>
          <a:xfrm>
            <a:off x="311700" y="1152475"/>
            <a:ext cx="8520600" cy="293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 dotazů: Jak řešit problémové chování</a:t>
            </a:r>
            <a:endParaRPr baseline="30000"/>
          </a:p>
        </p:txBody>
      </p:sp>
      <p:sp>
        <p:nvSpPr>
          <p:cNvPr id="416" name="Google Shape;416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Příklad:</a:t>
            </a:r>
            <a:endParaRPr sz="16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Žák vykazuje méně závažné problémy v chování, které jsou eliminovatelné jednoduchým a zjevným řešením problému, které je v kompetenci konkrétního pedagoga ve spolupráci s rodinou.</a:t>
            </a:r>
            <a:endParaRPr sz="16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Při zapojení žáka do třídní soutěže v jazyce českém žák při neúspěchu vykazuje náročné chování. Nácvikem zvládnutí soutěže i s prohrou v individuálním vztahu se část problémového chování daří eliminovat, avšak v některých situacích se opakuje.</a:t>
            </a:r>
            <a:endParaRPr sz="16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Po konzultaci s rodiči (ŠPP, ŠPZ) zapojí pedagog motivační pobídky pro žáka – v situaci, kdy prohraje a nevykáže problémové chování, je odměněn. Po této intervenci se podařilo z 85 % problémové chování snížit.</a:t>
            </a:r>
            <a:endParaRPr sz="16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Pomůcky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 Varianty podpůrného opatření – didaktické pomůcky: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zatržení nebo barevné označení úlohy v učebnici nebo v pracovním sešitě, větší řádky v sešitě, zvětšené písmo, využití jen části pracovního listu, barevné zvýraznění důležitých informací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kopírování a zvětšování obsahu pracovních listů, sešitů a učebnic, stříhání a lepení dílčích úkolů, laminování, úprava písemné práce – např. v matematice může mít žák každý příklad na zvláštním listu papíru)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3494BA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tablet, notebook (vyhledávání obrázků, grafů, schémat), využití výukových programů, aplikací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Pomůcky</a:t>
            </a:r>
            <a:endParaRPr/>
          </a:p>
        </p:txBody>
      </p:sp>
      <p:sp>
        <p:nvSpPr>
          <p:cNvPr id="454" name="Google Shape;454;p70"/>
          <p:cNvSpPr txBox="1">
            <a:spLocks noGrp="1"/>
          </p:cNvSpPr>
          <p:nvPr>
            <p:ph type="body" idx="1"/>
          </p:nvPr>
        </p:nvSpPr>
        <p:spPr>
          <a:xfrm>
            <a:off x="311700" y="9113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Speciální didaktické pomůcky:</a:t>
            </a:r>
            <a:endParaRPr sz="13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-strukturované úlohy (krabicové, úlohy v deskách či šanonech)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pro výuku výchovných předmětů využíváme pomůcky zajišťující vizuální podporu: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AutoNum type="alphaLcParenR"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 TV - vizualizujeme strategii jednoduché kolektivní hry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AutoNum type="alphaLcParenR"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ve VV předkládáme vizualizované postupy kresby určitých objektů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AutoNum type="alphaLcParenR"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 rozvoj grafomotoriky používáme šablony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AutoNum type="alphaLcParenR"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 HV vizualizujeme slova písně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AutoNum type="alphaLcParenR"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 volný čas vytváříme jednoduché stolní hry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AutoNum type="alphaLcParenR"/>
            </a:pPr>
            <a:r>
              <a:rPr lang="cs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 podpoře při komunikaci vytváříme zážitkové deníky, komunikační knihy, výkladové slovníky apod.</a:t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1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Pomůcky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Pomůcky ke zvládnutí organizace vzdělávání</a:t>
            </a:r>
            <a:endParaRPr sz="16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a) označení pracovního místa (např. označení svého místa fotografií, rozčlenění pracovního místa na tři části, barevně označený prostor pracovní plochy a místo na uložení pomůcek)</a:t>
            </a:r>
            <a:endParaRPr sz="1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 pomůcky objasňující časový sled činností (pracovní a procesuální schémata)</a:t>
            </a:r>
            <a:endParaRPr sz="1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Při nácviku funkčního využití pomůcek potřebuje podporu pedagogického pracovníka, který nácvik provádí v rámci výuky přímo v procesu vzdělávání nebo individuálně.</a:t>
            </a:r>
            <a:endParaRPr sz="1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Pomůcky</a:t>
            </a:r>
            <a:endParaRPr/>
          </a:p>
        </p:txBody>
      </p:sp>
      <p:sp>
        <p:nvSpPr>
          <p:cNvPr id="466" name="Google Shape;466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467" name="Google Shape;467;p72"/>
          <p:cNvPicPr preferRelativeResize="0"/>
          <p:nvPr/>
        </p:nvPicPr>
        <p:blipFill rotWithShape="1">
          <a:blip r:embed="rId3">
            <a:alphaModFix/>
          </a:blip>
          <a:srcRect l="26915" t="40726" r="18042" b="14680"/>
          <a:stretch/>
        </p:blipFill>
        <p:spPr>
          <a:xfrm>
            <a:off x="251425" y="1110150"/>
            <a:ext cx="7223674" cy="31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Pomůcky</a:t>
            </a:r>
            <a:endParaRPr/>
          </a:p>
        </p:txBody>
      </p:sp>
      <p:sp>
        <p:nvSpPr>
          <p:cNvPr id="473" name="Google Shape;473;p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74" name="Google Shape;474;p73"/>
          <p:cNvPicPr preferRelativeResize="0"/>
          <p:nvPr/>
        </p:nvPicPr>
        <p:blipFill rotWithShape="1">
          <a:blip r:embed="rId3">
            <a:alphaModFix/>
          </a:blip>
          <a:srcRect l="31421" t="44111" r="22654" b="14678"/>
          <a:stretch/>
        </p:blipFill>
        <p:spPr>
          <a:xfrm>
            <a:off x="311700" y="1152475"/>
            <a:ext cx="6047352" cy="293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8"/>
          <p:cNvSpPr txBox="1">
            <a:spLocks noGrp="1"/>
          </p:cNvSpPr>
          <p:nvPr>
            <p:ph type="title"/>
          </p:nvPr>
        </p:nvSpPr>
        <p:spPr>
          <a:xfrm>
            <a:off x="251675" y="189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Pomůcky - </a:t>
            </a:r>
            <a:r>
              <a:rPr lang="cs" sz="25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ukázka z Doporučení ŠPZ</a:t>
            </a:r>
            <a:endParaRPr/>
          </a:p>
        </p:txBody>
      </p:sp>
      <p:sp>
        <p:nvSpPr>
          <p:cNvPr id="576" name="Google Shape;576;p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77" name="Google Shape;577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762000"/>
            <a:ext cx="8943975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9"/>
          <p:cNvSpPr txBox="1">
            <a:spLocks noGrp="1"/>
          </p:cNvSpPr>
          <p:nvPr>
            <p:ph type="title"/>
          </p:nvPr>
        </p:nvSpPr>
        <p:spPr>
          <a:xfrm>
            <a:off x="251675" y="189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Pomůcky - </a:t>
            </a:r>
            <a:r>
              <a:rPr lang="cs" sz="2500" b="0">
                <a:solidFill>
                  <a:srgbClr val="0047D1"/>
                </a:solidFill>
                <a:latin typeface="Arial"/>
                <a:ea typeface="Arial"/>
                <a:cs typeface="Arial"/>
                <a:sym typeface="Arial"/>
              </a:rPr>
              <a:t>ukázka z Doporučení ŠPZ</a:t>
            </a:r>
            <a:endParaRPr/>
          </a:p>
        </p:txBody>
      </p:sp>
      <p:sp>
        <p:nvSpPr>
          <p:cNvPr id="583" name="Google Shape;583;p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84" name="Google Shape;584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83625" cy="25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2925" y="-71725"/>
            <a:ext cx="9226925" cy="519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PAS - Poruchy autistického spektra 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= pervazivní vývojová porucha (všepronikající, tj. zasahující do mnoha oblastí schopností)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vrozená vývojová porucha některých mozkových funkcí na neurobiologickém podkladě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multifaktoriální etiologie (faktory genetické, imunologické, infekční, toxické)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Výskyt PAS je čtyřikrát častější u chlapců než u dívek. Průměrný odhad výskytu autismu v populaci se v průměru pohybuje mezi 1,5 - 2%. Každý rok se tak narodí v České republice okolo 1500 - 2000 dětí s PAS</a:t>
            </a:r>
            <a:endParaRPr sz="2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9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1"/>
          <p:cNvSpPr txBox="1">
            <a:spLocks noGrp="1"/>
          </p:cNvSpPr>
          <p:nvPr>
            <p:ph type="title"/>
          </p:nvPr>
        </p:nvSpPr>
        <p:spPr>
          <a:xfrm>
            <a:off x="258825" y="1777350"/>
            <a:ext cx="4045200" cy="15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>
                <a:solidFill>
                  <a:srgbClr val="0047D1"/>
                </a:solidFill>
              </a:rPr>
              <a:t>Pojďme</a:t>
            </a:r>
            <a:br>
              <a:rPr lang="cs" sz="4800">
                <a:solidFill>
                  <a:srgbClr val="0047D1"/>
                </a:solidFill>
              </a:rPr>
            </a:br>
            <a:r>
              <a:rPr lang="cs" sz="4800">
                <a:solidFill>
                  <a:srgbClr val="0047D1"/>
                </a:solidFill>
              </a:rPr>
              <a:t>na dotazy</a:t>
            </a:r>
            <a:endParaRPr sz="4800">
              <a:solidFill>
                <a:srgbClr val="0047D1"/>
              </a:solidFill>
            </a:endParaRPr>
          </a:p>
        </p:txBody>
      </p:sp>
      <p:sp>
        <p:nvSpPr>
          <p:cNvPr id="595" name="Google Shape;595;p91"/>
          <p:cNvSpPr txBox="1"/>
          <p:nvPr/>
        </p:nvSpPr>
        <p:spPr>
          <a:xfrm>
            <a:off x="182475" y="2571750"/>
            <a:ext cx="419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343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</p:txBody>
      </p:sp>
      <p:sp>
        <p:nvSpPr>
          <p:cNvPr id="596" name="Google Shape;596;p91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000" b="1" u="sng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www.Sli.do</a:t>
            </a:r>
            <a:r>
              <a:rPr lang="cs" sz="3000" b="1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 kód: #UN77</a:t>
            </a:r>
            <a:endParaRPr sz="3000" b="1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30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„Je to jako kdybych měl projít nějakou hodně šílenou cestu a buďto bych neměl mapu, nebo měl takovou mapu, které úplně nerozumím. Ale jde to projít s někým, kdo tu cestu zná, nebo si pořídit lepší mapu nebo nějaký způsob, jak se na té cestě zorientovat</a:t>
            </a:r>
            <a:r>
              <a:rPr lang="cs"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.“</a:t>
            </a:r>
            <a:endParaRPr sz="20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Klient s Aspergerovým syndromem</a:t>
            </a:r>
            <a:endParaRPr sz="17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Děkuji Vám za pozornost</a:t>
            </a:r>
            <a:endParaRPr sz="17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PAS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11700" y="107242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 základě projevů v chování</a:t>
            </a:r>
            <a:endParaRPr sz="1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první projevy do tří let věku dítěte</a:t>
            </a:r>
            <a:endParaRPr sz="1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 specializovaném pracovišti (psychiatr, psycholog)</a:t>
            </a:r>
            <a:endParaRPr sz="1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3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PAS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7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SOCIÁLNÍ INTERAKCE</a:t>
            </a: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(sociálně-emoční dovednosti uplatňované ve vztazích s rodiči, blízkými osobami, ostatními lidmi a vrstevníky)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7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KOMUNIKACE</a:t>
            </a: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(řeč, gesta, mimika)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7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PŘEDSTAVIVOST</a:t>
            </a: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(hra, volný čas, používání předmětů, schopnost pružně reagovat)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1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PAS - specifické projevy chování žáků s PAS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●"/>
            </a:pP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výrazně jsou omezeny </a:t>
            </a:r>
            <a:r>
              <a:rPr lang="cs" sz="17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sociální dovednosti</a:t>
            </a: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v komunikaci a soc.interakci, narušení je ve všech třech složkách (tj. dovednost správně vnímat, správně chápat, správně sdělovat a reagovat)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●"/>
            </a:pP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obtíže v </a:t>
            </a:r>
            <a:r>
              <a:rPr lang="cs" sz="17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komunikaci </a:t>
            </a: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(občas bohatá slovní zásoba, ale konverzace je málo vzájemná, chybí slovní vyjádření zájmu o druhou osobu x malá sl. zásoba), ulpívání na určitých tématech, někdy neadekvátní užití řeči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●"/>
            </a:pP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obtížné chápání </a:t>
            </a:r>
            <a:r>
              <a:rPr lang="cs" sz="17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mimoslovní komunikace</a:t>
            </a: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některé pohyby, výrazy obličeje, způsob vyjadřování i chůze mohou působit zvláštně, nepřirozeně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●"/>
            </a:pPr>
            <a:r>
              <a:rPr lang="cs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omezená mimika, gestikulace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1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/>
              <a:t>PAS - specifické projevy chování žáků s PAS</a:t>
            </a:r>
            <a:endParaRPr sz="2200"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311700" y="1299625"/>
            <a:ext cx="8520600" cy="31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5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Emocionalita a chování:</a:t>
            </a:r>
            <a:endParaRPr sz="15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často opožděná citová zralost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negativní reakce na změny, negativismus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neadekvátní intenzita citového prožitku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sklony k sebepodhodnocování, sebelítosti  a emoční labilitě, egocentrismu a k poruchám chování (agresivita, destruktivita, sebepoškozování)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impulzivita, poruchy aktivity a pozornosti, snížená adaptabilita, snížená frustr.tolerance na zátěž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3358</Words>
  <Application>Microsoft Office PowerPoint</Application>
  <PresentationFormat>On-screen Show (16:9)</PresentationFormat>
  <Paragraphs>280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Times New Roman</vt:lpstr>
      <vt:lpstr>Mukta Mahee ExtraBold</vt:lpstr>
      <vt:lpstr>Mukta Mahee</vt:lpstr>
      <vt:lpstr>Roboto</vt:lpstr>
      <vt:lpstr>Mukta Mahee Medium</vt:lpstr>
      <vt:lpstr>Arial</vt:lpstr>
      <vt:lpstr>Simple Light</vt:lpstr>
      <vt:lpstr>Žák s PAS v běžné ZŠ - přístupy a metody práce </vt:lpstr>
      <vt:lpstr>Učíme online</vt:lpstr>
      <vt:lpstr>Dotazy pokládejte na:  www.Sli.do kód: #UN77</vt:lpstr>
      <vt:lpstr>PowerPoint Presentation</vt:lpstr>
      <vt:lpstr>PAS - Poruchy autistického spektra </vt:lpstr>
      <vt:lpstr>PAS</vt:lpstr>
      <vt:lpstr>PAS</vt:lpstr>
      <vt:lpstr>PAS - specifické projevy chování žáků s PAS</vt:lpstr>
      <vt:lpstr>PAS - specifické projevy chování žáků s PAS</vt:lpstr>
      <vt:lpstr>PAS - specifické projevy chování žáků s PAS</vt:lpstr>
      <vt:lpstr>PAS - specifické projevy chování žáků s PAS</vt:lpstr>
      <vt:lpstr>PAS - specifické projevy chování žáků s PAS</vt:lpstr>
      <vt:lpstr>PAS - specifické projevy chování žáků s PAS</vt:lpstr>
      <vt:lpstr>PAS - specifické projevy chování žáků s PAS</vt:lpstr>
      <vt:lpstr>Organizace výuky</vt:lpstr>
      <vt:lpstr>Organizace výuky</vt:lpstr>
      <vt:lpstr>Organizace výuky</vt:lpstr>
      <vt:lpstr>Organizace výuky</vt:lpstr>
      <vt:lpstr>Organizace výuky</vt:lpstr>
      <vt:lpstr>Organizace výuky</vt:lpstr>
      <vt:lpstr>Organizace výuky</vt:lpstr>
      <vt:lpstr>Organizace výuky – ukázka z Doporučení ŠPZ </vt:lpstr>
      <vt:lpstr>Organizace výuky – ukázka z Doporučení ŠPZ</vt:lpstr>
      <vt:lpstr>Organizace výuky – ukázka z Doporučení ŠPZ</vt:lpstr>
      <vt:lpstr>Modifikace výukových metod a forem práce</vt:lpstr>
      <vt:lpstr>Modifikace výukových metod a forem práce</vt:lpstr>
      <vt:lpstr>Modifikace výukových metod a forem práce</vt:lpstr>
      <vt:lpstr>Modifikace výukových metod a forem práce</vt:lpstr>
      <vt:lpstr>Modifikace výukových metod a forem práce</vt:lpstr>
      <vt:lpstr>Modifikace výukových metod a forem práce</vt:lpstr>
      <vt:lpstr>Modifikace výukových metod a forem práce</vt:lpstr>
      <vt:lpstr>Modifikace výukových metod a forem práce</vt:lpstr>
      <vt:lpstr>Modifikace výukových metod - ukázka z Doporučení ŠPZ  </vt:lpstr>
      <vt:lpstr>Modifikace výukových metod - ukázka z Doporučení ŠPZ </vt:lpstr>
      <vt:lpstr>Z dotazů: Jak začlenit žáka do kolektivu</vt:lpstr>
      <vt:lpstr>Z dotazů: Jak začlenit žáka do kolektivu</vt:lpstr>
      <vt:lpstr>Z dotazů: Jak začlenit žáka do kolektivu</vt:lpstr>
      <vt:lpstr>Z dotazů: Jak začlenit žáka do kolektivu</vt:lpstr>
      <vt:lpstr>Z dotazů: Jak řešit problémové chování</vt:lpstr>
      <vt:lpstr>Z dotazů: Jak řešit problémové chování</vt:lpstr>
      <vt:lpstr>Z dotazů: Jak řešit problémové chování</vt:lpstr>
      <vt:lpstr>Pomůcky </vt:lpstr>
      <vt:lpstr>Pomůcky</vt:lpstr>
      <vt:lpstr>Pomůcky </vt:lpstr>
      <vt:lpstr>Pomůcky</vt:lpstr>
      <vt:lpstr>Pomůcky</vt:lpstr>
      <vt:lpstr>Pomůcky - ukázka z Doporučení ŠPZ</vt:lpstr>
      <vt:lpstr>Pomůcky - ukázka z Doporučení ŠPZ</vt:lpstr>
      <vt:lpstr>PowerPoint Presentation</vt:lpstr>
      <vt:lpstr>Pojďme na dotazy</vt:lpstr>
      <vt:lpstr>PowerPoint Presentation</vt:lpstr>
      <vt:lpstr>„Je to jako kdybych měl projít nějakou hodně šílenou cestu a buďto bych neměl mapu, nebo měl takovou mapu, které úplně nerozumím. Ale jde to projít s někým, kdo tu cestu zná, nebo si pořídit lepší mapu nebo nějaký způsob, jak se na té cestě zorientovat.“   Klient s Aspergerovým syndromem  Děkuji Vám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Žák s PAS v běžné ZŠ - přístupy a metody práce </dc:title>
  <dc:creator>Podpierova, Klara /CZ</dc:creator>
  <cp:lastModifiedBy>Podpierova, Klara /CZ</cp:lastModifiedBy>
  <cp:revision>1</cp:revision>
  <dcterms:modified xsi:type="dcterms:W3CDTF">2021-03-22T20:13:15Z</dcterms:modified>
</cp:coreProperties>
</file>